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303" r:id="rId2"/>
    <p:sldId id="362" r:id="rId3"/>
    <p:sldId id="355" r:id="rId4"/>
    <p:sldId id="377" r:id="rId5"/>
    <p:sldId id="378" r:id="rId6"/>
    <p:sldId id="389" r:id="rId7"/>
    <p:sldId id="390" r:id="rId8"/>
    <p:sldId id="336" r:id="rId9"/>
    <p:sldId id="439" r:id="rId10"/>
    <p:sldId id="410" r:id="rId11"/>
    <p:sldId id="411" r:id="rId12"/>
    <p:sldId id="412" r:id="rId13"/>
    <p:sldId id="421" r:id="rId14"/>
    <p:sldId id="454" r:id="rId15"/>
    <p:sldId id="455" r:id="rId16"/>
    <p:sldId id="456" r:id="rId17"/>
    <p:sldId id="414" r:id="rId18"/>
    <p:sldId id="440" r:id="rId19"/>
    <p:sldId id="415" r:id="rId20"/>
    <p:sldId id="423" r:id="rId21"/>
    <p:sldId id="422" r:id="rId22"/>
    <p:sldId id="425" r:id="rId23"/>
    <p:sldId id="424" r:id="rId24"/>
    <p:sldId id="417" r:id="rId25"/>
    <p:sldId id="427" r:id="rId26"/>
    <p:sldId id="430" r:id="rId27"/>
    <p:sldId id="431" r:id="rId28"/>
    <p:sldId id="428" r:id="rId29"/>
    <p:sldId id="426" r:id="rId30"/>
    <p:sldId id="419" r:id="rId31"/>
    <p:sldId id="438" r:id="rId32"/>
    <p:sldId id="420" r:id="rId33"/>
    <p:sldId id="442" r:id="rId34"/>
    <p:sldId id="441" r:id="rId35"/>
    <p:sldId id="433" r:id="rId36"/>
    <p:sldId id="443" r:id="rId37"/>
    <p:sldId id="435" r:id="rId38"/>
    <p:sldId id="444" r:id="rId39"/>
    <p:sldId id="436" r:id="rId40"/>
    <p:sldId id="445" r:id="rId41"/>
    <p:sldId id="449" r:id="rId42"/>
    <p:sldId id="437" r:id="rId43"/>
    <p:sldId id="446" r:id="rId44"/>
    <p:sldId id="447" r:id="rId45"/>
    <p:sldId id="44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55"/>
    <p:restoredTop sz="82925"/>
  </p:normalViewPr>
  <p:slideViewPr>
    <p:cSldViewPr snapToGrid="0" snapToObjects="1">
      <p:cViewPr varScale="1">
        <p:scale>
          <a:sx n="105" d="100"/>
          <a:sy n="105" d="100"/>
        </p:scale>
        <p:origin x="992" y="184"/>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7/30/19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984902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very simple </a:t>
            </a:r>
            <a:r>
              <a:rPr lang="en-US" baseline="0" dirty="0" err="1"/>
              <a:t>dataframe</a:t>
            </a:r>
            <a:r>
              <a:rPr lang="en-US" baseline="0" dirty="0"/>
              <a:t> but can still yield interesting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 a few lines of code we can render a visualization of our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Don’t worry about the details of the syntax at this point, we will unpack these functions and concepts (</a:t>
            </a:r>
            <a:r>
              <a:rPr lang="en-US" b="1" baseline="0" dirty="0"/>
              <a:t>rename()</a:t>
            </a:r>
            <a:r>
              <a:rPr lang="en-US" baseline="0" dirty="0"/>
              <a:t>, </a:t>
            </a:r>
            <a:r>
              <a:rPr lang="en-US" b="1" baseline="0" dirty="0" err="1"/>
              <a:t>ggplot</a:t>
            </a:r>
            <a:r>
              <a:rPr lang="en-US" b="1" baseline="0" dirty="0"/>
              <a:t>()</a:t>
            </a:r>
            <a:r>
              <a:rPr lang="en-US" baseline="0" dirty="0"/>
              <a:t>, etc.) throughout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code takes our </a:t>
            </a:r>
            <a:r>
              <a:rPr lang="en-US" baseline="0" dirty="0" err="1"/>
              <a:t>test_catalog</a:t>
            </a:r>
            <a:r>
              <a:rPr lang="en-US" baseline="0" dirty="0"/>
              <a:t>, isolates the letter that the test names start with, counts the test names by their first letter, and outputs a bar plot of the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quick syntax tip:  the $ symbol specifies a column from a </a:t>
            </a:r>
            <a:r>
              <a:rPr lang="en-US" baseline="0" dirty="0" err="1"/>
              <a:t>dataframe</a:t>
            </a:r>
            <a:r>
              <a:rPr lang="en-US" baseline="0" dirty="0"/>
              <a:t> in the following format: </a:t>
            </a:r>
            <a:r>
              <a:rPr lang="en-US" baseline="0" dirty="0" err="1"/>
              <a:t>dataframe$column</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2189038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Our bar plot appears in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our </a:t>
            </a:r>
            <a:r>
              <a:rPr lang="en-US" baseline="0" dirty="0" err="1"/>
              <a:t>test_catalog</a:t>
            </a:r>
            <a:r>
              <a:rPr lang="en-US" baseline="0" dirty="0"/>
              <a:t>, test names commonly start with the letters “C”, “A” and “P”, and very infrequently with letters like “Q”, “J” and numbers.  That makes sense!</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3698410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19196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339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360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lm-cor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9392" y="4804013"/>
            <a:ext cx="7772400" cy="1766127"/>
          </a:xfrm>
        </p:spPr>
        <p:txBody>
          <a:bodyPr>
            <a:normAutofit/>
          </a:bodyPr>
          <a:lstStyle/>
          <a:p>
            <a:r>
              <a:rPr lang="en-US" b="1" dirty="0"/>
              <a:t>An Introduction to the R Programming Language</a:t>
            </a:r>
            <a:r>
              <a:rPr lang="en-US" dirty="0"/>
              <a:t> </a:t>
            </a:r>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Lesson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323439"/>
          </a:xfrm>
          <a:prstGeom prst="rect">
            <a:avLst/>
          </a:prstGeom>
          <a:noFill/>
        </p:spPr>
        <p:txBody>
          <a:bodyPr wrap="square" rtlCol="0">
            <a:spAutoFit/>
          </a:bodyPr>
          <a:lstStyle/>
          <a:p>
            <a:r>
              <a:rPr lang="en-US" sz="4000" b="1" dirty="0"/>
              <a:t>Note: Use </a:t>
            </a:r>
            <a:r>
              <a:rPr lang="en-US" sz="4000" b="1" dirty="0" err="1"/>
              <a:t>Rstudio</a:t>
            </a:r>
            <a:r>
              <a:rPr lang="en-US" sz="40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http://bit.ly/lm-core</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23BBE-E016-4D78-93B2-1BCE4FAF7821}"/>
              </a:ext>
            </a:extLst>
          </p:cNvPr>
          <p:cNvPicPr>
            <a:picLocks noChangeAspect="1"/>
          </p:cNvPicPr>
          <p:nvPr/>
        </p:nvPicPr>
        <p:blipFill>
          <a:blip r:embed="rId3"/>
          <a:stretch>
            <a:fillRect/>
          </a:stretch>
        </p:blipFill>
        <p:spPr>
          <a:xfrm>
            <a:off x="0" y="597454"/>
            <a:ext cx="12192000" cy="5663091"/>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flipV="1">
            <a:off x="7513983" y="42937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740F6-3E18-4E4A-B287-CBB6475FEF61}"/>
              </a:ext>
            </a:extLst>
          </p:cNvPr>
          <p:cNvPicPr>
            <a:picLocks noChangeAspect="1"/>
          </p:cNvPicPr>
          <p:nvPr/>
        </p:nvPicPr>
        <p:blipFill>
          <a:blip r:embed="rId2"/>
          <a:stretch>
            <a:fillRect/>
          </a:stretch>
        </p:blipFill>
        <p:spPr>
          <a:xfrm>
            <a:off x="0" y="576508"/>
            <a:ext cx="12192000" cy="5704984"/>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H="1" flipV="1">
            <a:off x="8772940" y="18553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E6589-67B8-4C45-914D-1122A4BBA40D}"/>
              </a:ext>
            </a:extLst>
          </p:cNvPr>
          <p:cNvPicPr>
            <a:picLocks noChangeAspect="1"/>
          </p:cNvPicPr>
          <p:nvPr/>
        </p:nvPicPr>
        <p:blipFill>
          <a:blip r:embed="rId2"/>
          <a:stretch>
            <a:fillRect/>
          </a:stretch>
        </p:blipFill>
        <p:spPr>
          <a:xfrm>
            <a:off x="0" y="603250"/>
            <a:ext cx="12192000" cy="5651500"/>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a:t>Goals and Objectives</a:t>
            </a:r>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4DC09B6A-48C7-1844-A332-9D9BB5B82FC3}"/>
              </a:ext>
            </a:extLst>
          </p:cNvPr>
          <p:cNvSpPr/>
          <p:nvPr/>
        </p:nvSpPr>
        <p:spPr>
          <a:xfrm>
            <a:off x="566928"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6" name="TextBox 5">
            <a:extLst>
              <a:ext uri="{FF2B5EF4-FFF2-40B4-BE49-F238E27FC236}">
                <a16:creationId xmlns:a16="http://schemas.microsoft.com/office/drawing/2014/main" id="{DD486F58-AB87-A447-8882-14952A2F1303}"/>
              </a:ext>
            </a:extLst>
          </p:cNvPr>
          <p:cNvSpPr txBox="1"/>
          <p:nvPr/>
        </p:nvSpPr>
        <p:spPr>
          <a:xfrm>
            <a:off x="643128" y="5230653"/>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831200" y="616900"/>
            <a:ext cx="11360800" cy="763600"/>
          </a:xfrm>
          <a:prstGeom prst="rect">
            <a:avLst/>
          </a:prstGeom>
        </p:spPr>
        <p:txBody>
          <a:bodyPr spcFirstLastPara="1" wrap="square" lIns="121900" tIns="121900" rIns="121900" bIns="121900" anchor="t" anchorCtr="0">
            <a:noAutofit/>
          </a:bodyPr>
          <a:lstStyle/>
          <a:p>
            <a:r>
              <a:rPr lang="en" dirty="0"/>
              <a:t>Course Materials</a:t>
            </a:r>
            <a:endParaRPr dirty="0"/>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#6</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function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Taking the Leap to Visualization</a:t>
            </a:r>
            <a:br>
              <a:rPr lang="en-US" dirty="0"/>
            </a:br>
            <a:endParaRPr lang="en-US" sz="3600" dirty="0"/>
          </a:p>
        </p:txBody>
      </p:sp>
    </p:spTree>
    <p:extLst>
      <p:ext uri="{BB962C8B-B14F-4D97-AF65-F5344CB8AC3E}">
        <p14:creationId xmlns:p14="http://schemas.microsoft.com/office/powerpoint/2010/main" val="2549397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FEA6C8-5FD2-2441-9982-673260C215CB}"/>
              </a:ext>
            </a:extLst>
          </p:cNvPr>
          <p:cNvPicPr>
            <a:picLocks noChangeAspect="1"/>
          </p:cNvPicPr>
          <p:nvPr/>
        </p:nvPicPr>
        <p:blipFill>
          <a:blip r:embed="rId3"/>
          <a:stretch>
            <a:fillRect/>
          </a:stretch>
        </p:blipFill>
        <p:spPr>
          <a:xfrm>
            <a:off x="2571791" y="3626056"/>
            <a:ext cx="7150100" cy="1130300"/>
          </a:xfrm>
          <a:prstGeom prst="rect">
            <a:avLst/>
          </a:prstGeom>
        </p:spPr>
      </p:pic>
      <p:sp>
        <p:nvSpPr>
          <p:cNvPr id="2" name="Title 1"/>
          <p:cNvSpPr>
            <a:spLocks noGrp="1"/>
          </p:cNvSpPr>
          <p:nvPr>
            <p:ph type="title"/>
          </p:nvPr>
        </p:nvSpPr>
        <p:spPr/>
        <p:txBody>
          <a:bodyPr/>
          <a:lstStyle/>
          <a:p>
            <a:r>
              <a:rPr lang="en-US" dirty="0"/>
              <a:t>Even Simple </a:t>
            </a:r>
            <a:r>
              <a:rPr lang="en-US" dirty="0" err="1"/>
              <a:t>Dataframes</a:t>
            </a:r>
            <a:r>
              <a:rPr lang="en-US" dirty="0"/>
              <a:t> Can Be Interesting</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With a few lines of code we can turn our test catalog…</a:t>
            </a:r>
            <a:endParaRPr lang="en-US" sz="2800" dirty="0"/>
          </a:p>
        </p:txBody>
      </p:sp>
      <p:sp>
        <p:nvSpPr>
          <p:cNvPr id="6" name="Rounded Rectangular Callout 5">
            <a:extLst>
              <a:ext uri="{FF2B5EF4-FFF2-40B4-BE49-F238E27FC236}">
                <a16:creationId xmlns:a16="http://schemas.microsoft.com/office/drawing/2014/main" id="{66A62C4E-EB32-2C49-8CAA-CFE4B3B79C2A}"/>
              </a:ext>
            </a:extLst>
          </p:cNvPr>
          <p:cNvSpPr/>
          <p:nvPr/>
        </p:nvSpPr>
        <p:spPr>
          <a:xfrm>
            <a:off x="468111" y="3097732"/>
            <a:ext cx="1623863" cy="1538881"/>
          </a:xfrm>
          <a:prstGeom prst="wedgeRoundRectCallout">
            <a:avLst>
              <a:gd name="adj1" fmla="val 76457"/>
              <a:gd name="adj2" fmla="val -1055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B86F541-9622-404D-A7E7-8A21376BA829}"/>
              </a:ext>
            </a:extLst>
          </p:cNvPr>
          <p:cNvSpPr txBox="1"/>
          <p:nvPr/>
        </p:nvSpPr>
        <p:spPr>
          <a:xfrm>
            <a:off x="478127" y="3066953"/>
            <a:ext cx="1537647" cy="1569660"/>
          </a:xfrm>
          <a:prstGeom prst="rect">
            <a:avLst/>
          </a:prstGeom>
          <a:noFill/>
        </p:spPr>
        <p:txBody>
          <a:bodyPr wrap="square" rtlCol="0" anchor="ctr">
            <a:spAutoFit/>
          </a:bodyPr>
          <a:lstStyle/>
          <a:p>
            <a:pPr algn="ctr"/>
            <a:r>
              <a:rPr lang="en-US" sz="2400" dirty="0">
                <a:solidFill>
                  <a:schemeClr val="bg1"/>
                </a:solidFill>
              </a:rPr>
              <a:t>Identify First Letter in the Test Name</a:t>
            </a:r>
          </a:p>
        </p:txBody>
      </p:sp>
      <p:sp>
        <p:nvSpPr>
          <p:cNvPr id="8" name="Rounded Rectangular Callout 7">
            <a:extLst>
              <a:ext uri="{FF2B5EF4-FFF2-40B4-BE49-F238E27FC236}">
                <a16:creationId xmlns:a16="http://schemas.microsoft.com/office/drawing/2014/main" id="{E73292F6-6AFD-5E44-9C53-3CBEF5763EF8}"/>
              </a:ext>
            </a:extLst>
          </p:cNvPr>
          <p:cNvSpPr/>
          <p:nvPr/>
        </p:nvSpPr>
        <p:spPr>
          <a:xfrm>
            <a:off x="10018877" y="3656835"/>
            <a:ext cx="1623863" cy="1538881"/>
          </a:xfrm>
          <a:prstGeom prst="wedgeRoundRectCallout">
            <a:avLst>
              <a:gd name="adj1" fmla="val -174568"/>
              <a:gd name="adj2" fmla="val -15840"/>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9820EC3-0523-834F-BD25-249F92DA3084}"/>
              </a:ext>
            </a:extLst>
          </p:cNvPr>
          <p:cNvSpPr txBox="1"/>
          <p:nvPr/>
        </p:nvSpPr>
        <p:spPr>
          <a:xfrm>
            <a:off x="10016121" y="3626056"/>
            <a:ext cx="1537647" cy="1569660"/>
          </a:xfrm>
          <a:prstGeom prst="rect">
            <a:avLst/>
          </a:prstGeom>
          <a:noFill/>
        </p:spPr>
        <p:txBody>
          <a:bodyPr wrap="square" rtlCol="0" anchor="ctr">
            <a:spAutoFit/>
          </a:bodyPr>
          <a:lstStyle/>
          <a:p>
            <a:pPr algn="ctr"/>
            <a:r>
              <a:rPr lang="en-US" sz="2400" dirty="0">
                <a:solidFill>
                  <a:schemeClr val="bg1"/>
                </a:solidFill>
              </a:rPr>
              <a:t>Count the Test Names by First Letter</a:t>
            </a:r>
          </a:p>
        </p:txBody>
      </p:sp>
      <p:sp>
        <p:nvSpPr>
          <p:cNvPr id="10" name="Rounded Rectangular Callout 9">
            <a:extLst>
              <a:ext uri="{FF2B5EF4-FFF2-40B4-BE49-F238E27FC236}">
                <a16:creationId xmlns:a16="http://schemas.microsoft.com/office/drawing/2014/main" id="{B572BCC5-9A17-BE4D-9E27-DAE6D85E166A}"/>
              </a:ext>
            </a:extLst>
          </p:cNvPr>
          <p:cNvSpPr/>
          <p:nvPr/>
        </p:nvSpPr>
        <p:spPr>
          <a:xfrm>
            <a:off x="5872642" y="4770479"/>
            <a:ext cx="1623863" cy="1538881"/>
          </a:xfrm>
          <a:prstGeom prst="wedgeRoundRectCallout">
            <a:avLst>
              <a:gd name="adj1" fmla="val -78158"/>
              <a:gd name="adj2" fmla="val -5185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E59FB7-F0EE-5748-9307-286FAA8581B7}"/>
              </a:ext>
            </a:extLst>
          </p:cNvPr>
          <p:cNvSpPr txBox="1"/>
          <p:nvPr/>
        </p:nvSpPr>
        <p:spPr>
          <a:xfrm>
            <a:off x="5882658" y="4924365"/>
            <a:ext cx="1537647" cy="1200329"/>
          </a:xfrm>
          <a:prstGeom prst="rect">
            <a:avLst/>
          </a:prstGeom>
          <a:noFill/>
        </p:spPr>
        <p:txBody>
          <a:bodyPr wrap="square" rtlCol="0" anchor="ctr">
            <a:spAutoFit/>
          </a:bodyPr>
          <a:lstStyle/>
          <a:p>
            <a:pPr algn="ctr"/>
            <a:r>
              <a:rPr lang="en-US" sz="2400" dirty="0">
                <a:solidFill>
                  <a:schemeClr val="bg1"/>
                </a:solidFill>
              </a:rPr>
              <a:t>Make a bar plot of the Data</a:t>
            </a:r>
          </a:p>
        </p:txBody>
      </p:sp>
    </p:spTree>
    <p:extLst>
      <p:ext uri="{BB962C8B-B14F-4D97-AF65-F5344CB8AC3E}">
        <p14:creationId xmlns:p14="http://schemas.microsoft.com/office/powerpoint/2010/main" val="2072609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264923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Into an insightful visualization</a:t>
            </a:r>
            <a:endParaRPr lang="en-US" sz="2800" dirty="0"/>
          </a:p>
        </p:txBody>
      </p:sp>
      <p:pic>
        <p:nvPicPr>
          <p:cNvPr id="4" name="Picture 3">
            <a:extLst>
              <a:ext uri="{FF2B5EF4-FFF2-40B4-BE49-F238E27FC236}">
                <a16:creationId xmlns:a16="http://schemas.microsoft.com/office/drawing/2014/main" id="{AA566E14-B632-FE44-A834-F33937CA44FB}"/>
              </a:ext>
            </a:extLst>
          </p:cNvPr>
          <p:cNvPicPr>
            <a:picLocks noChangeAspect="1"/>
          </p:cNvPicPr>
          <p:nvPr/>
        </p:nvPicPr>
        <p:blipFill>
          <a:blip r:embed="rId3"/>
          <a:stretch>
            <a:fillRect/>
          </a:stretch>
        </p:blipFill>
        <p:spPr>
          <a:xfrm>
            <a:off x="3673366" y="454660"/>
            <a:ext cx="7099300" cy="5854700"/>
          </a:xfrm>
          <a:prstGeom prst="rect">
            <a:avLst/>
          </a:prstGeom>
        </p:spPr>
      </p:pic>
    </p:spTree>
    <p:extLst>
      <p:ext uri="{BB962C8B-B14F-4D97-AF65-F5344CB8AC3E}">
        <p14:creationId xmlns:p14="http://schemas.microsoft.com/office/powerpoint/2010/main" val="676648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831200" y="584069"/>
            <a:ext cx="11360800" cy="763600"/>
          </a:xfrm>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945687" y="592759"/>
            <a:ext cx="11360800" cy="763600"/>
          </a:xfrm>
          <a:prstGeom prst="rect">
            <a:avLst/>
          </a:prstGeom>
        </p:spPr>
        <p:txBody>
          <a:bodyPr spcFirstLastPara="1" vert="horz" wrap="square" lIns="121900" tIns="121900" rIns="121900" bIns="121900" rtlCol="0" anchor="t" anchorCtr="0">
            <a:noAutofit/>
          </a:bodyPr>
          <a:lstStyle/>
          <a:p>
            <a:r>
              <a:rPr lang="en" dirty="0"/>
              <a:t>Tips </a:t>
            </a:r>
            <a:r>
              <a:rPr lang="en-US" dirty="0"/>
              <a:t>for these sessions</a:t>
            </a:r>
            <a:endParaRPr dirty="0"/>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13633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31200" y="611864"/>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a:t>
            </a:r>
            <a:r>
              <a:rPr lang="en-US" dirty="0"/>
              <a:t>for these sessions</a:t>
            </a:r>
            <a:endParaRPr dirty="0"/>
          </a:p>
          <a:p>
            <a:endParaRPr dirty="0"/>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15466</TotalTime>
  <Words>3437</Words>
  <Application>Microsoft Macintosh PowerPoint</Application>
  <PresentationFormat>Widescreen</PresentationFormat>
  <Paragraphs>426</Paragraphs>
  <Slides>45</Slides>
  <Notes>42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Arial Narrow</vt:lpstr>
      <vt:lpstr>Calibri</vt:lpstr>
      <vt:lpstr>Monaco</vt:lpstr>
      <vt:lpstr>Tw Cen MT</vt:lpstr>
      <vt:lpstr>Tw Cen MT Condensed</vt:lpstr>
      <vt:lpstr>Wingdings</vt:lpstr>
      <vt:lpstr>Wingdings 3</vt:lpstr>
      <vt:lpstr>Integral</vt:lpstr>
      <vt:lpstr>An Introduction to the R Programming Language </vt:lpstr>
      <vt:lpstr>Course Introduction</vt:lpstr>
      <vt:lpstr>Goals and Objectives</vt:lpstr>
      <vt:lpstr>Course Materials</vt:lpstr>
      <vt:lpstr>Lectures</vt:lpstr>
      <vt:lpstr>Tips for these sessions</vt:lpstr>
      <vt:lpstr>Tips for these sessions </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#3 </vt:lpstr>
      <vt:lpstr>Putting Functions to Work</vt:lpstr>
      <vt:lpstr>The Basics of Coding:  Objects</vt:lpstr>
      <vt:lpstr>Checking the Contents of an Object</vt:lpstr>
      <vt:lpstr>Checking the contents of an object</vt:lpstr>
      <vt:lpstr>Bending objects to your will</vt:lpstr>
      <vt:lpstr>Your Turn #4 </vt:lpstr>
      <vt:lpstr>The Basics of Coding:  Packages</vt:lpstr>
      <vt:lpstr>Getting Tidy in the Verse</vt:lpstr>
      <vt:lpstr>Installing and Loading Packages</vt:lpstr>
      <vt:lpstr>Your Turn #5 </vt:lpstr>
      <vt:lpstr>Working with Dataframes (aka Useful Data) </vt:lpstr>
      <vt:lpstr>Dataframes:  Beyond the Vector</vt:lpstr>
      <vt:lpstr>Viewing the Contents of a Dataframe</vt:lpstr>
      <vt:lpstr>Viewing the Contents of a Dataframe</vt:lpstr>
      <vt:lpstr>Working with Dataframes at the Console</vt:lpstr>
      <vt:lpstr>Working with Dataframes at the Console</vt:lpstr>
      <vt:lpstr>Your Turn #6 </vt:lpstr>
      <vt:lpstr>Taking the Leap to Visualization </vt:lpstr>
      <vt:lpstr>Even Simple Dataframes Can Be Interesting</vt:lpstr>
      <vt:lpstr>PowerPoint Presentation</vt:lpstr>
      <vt:lpstr>Console… I only just knew you</vt:lpstr>
      <vt:lpstr>A Hero is Born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376</cp:revision>
  <cp:lastPrinted>2019-05-03T01:02:37Z</cp:lastPrinted>
  <dcterms:created xsi:type="dcterms:W3CDTF">2018-02-12T18:18:21Z</dcterms:created>
  <dcterms:modified xsi:type="dcterms:W3CDTF">2019-07-30T23:27:43Z</dcterms:modified>
</cp:coreProperties>
</file>